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jpeg" ContentType="image/jpeg"/>
  <Override PartName="/ppt/media/image2.png" ContentType="image/png"/>
  <Override PartName="/ppt/media/image3.jpeg" ContentType="image/jpeg"/>
  <Override PartName="/ppt/media/image4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F1D98098-2B07-4EA1-9135-7D0902EDD111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ru-RU" sz="2000" spc="-1" strike="noStrike">
                <a:latin typeface="Arial"/>
              </a:rPr>
              <a:t>Пока не трогать</a:t>
            </a:r>
            <a:br/>
            <a:r>
              <a:rPr b="0" lang="ru-RU" sz="2000" spc="-1" strike="noStrike">
                <a:latin typeface="Arial"/>
              </a:rPr>
              <a:t>из индустриального свитчинга картинку.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61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D04DCDC-6A11-4915-AD48-7E784B7EC519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ru-RU" sz="2000" spc="-1" strike="noStrike">
                <a:latin typeface="Arial"/>
              </a:rPr>
              <a:t>Пока не трогать</a:t>
            </a:r>
            <a:br/>
            <a:r>
              <a:rPr b="0" lang="ru-RU" sz="2000" spc="-1" strike="noStrike">
                <a:latin typeface="Arial"/>
              </a:rPr>
              <a:t>из индустриального свитчинга картинку.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63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10FCDA3-7071-4CC5-90DA-3DE75FD02EFE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ru-RU" sz="2000" spc="-1" strike="noStrike">
                <a:latin typeface="Arial"/>
              </a:rPr>
              <a:t>Пока не трогать</a:t>
            </a:r>
            <a:br/>
            <a:r>
              <a:rPr b="0" lang="ru-RU" sz="2000" spc="-1" strike="noStrike">
                <a:latin typeface="Arial"/>
              </a:rPr>
              <a:t>из индустриального свитчинга картинку.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65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283DDC0-1C6B-44A2-91CE-0DFE96C7513B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ru-RU" sz="2000" spc="-1" strike="noStrike">
                <a:latin typeface="Arial"/>
              </a:rPr>
              <a:t>Пока не трогать</a:t>
            </a:r>
            <a:br/>
            <a:r>
              <a:rPr b="0" lang="ru-RU" sz="2000" spc="-1" strike="noStrike">
                <a:latin typeface="Arial"/>
              </a:rPr>
              <a:t>из индустриального свитчинга картинку.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67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656AF33-EC9D-44E0-8CAC-81CCBDC64FE5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Рисунок 6" descr=""/>
          <p:cNvPicPr/>
          <p:nvPr/>
        </p:nvPicPr>
        <p:blipFill>
          <a:blip r:embed="rId2"/>
          <a:srcRect l="0" t="27301" r="0" b="58950"/>
          <a:stretch/>
        </p:blipFill>
        <p:spPr>
          <a:xfrm>
            <a:off x="0" y="0"/>
            <a:ext cx="12191760" cy="943200"/>
          </a:xfrm>
          <a:prstGeom prst="rect">
            <a:avLst/>
          </a:prstGeom>
          <a:ln>
            <a:noFill/>
          </a:ln>
        </p:spPr>
      </p:pic>
      <p:pic>
        <p:nvPicPr>
          <p:cNvPr id="1" name="Рисунок 7" descr=""/>
          <p:cNvPicPr/>
          <p:nvPr/>
        </p:nvPicPr>
        <p:blipFill>
          <a:blip r:embed="rId3"/>
          <a:srcRect l="0" t="35615" r="0" b="61971"/>
          <a:stretch/>
        </p:blipFill>
        <p:spPr>
          <a:xfrm>
            <a:off x="0" y="798120"/>
            <a:ext cx="12192840" cy="14472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DFC52969-68B4-4E62-94F5-6C08C743929D}" type="datetime">
              <a:rPr b="0" lang="ru-RU" sz="1200" spc="-1" strike="noStrike">
                <a:solidFill>
                  <a:srgbClr val="8b8b8b"/>
                </a:solidFill>
                <a:latin typeface="Calibri"/>
              </a:rPr>
              <a:t>10.2.20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D0836BF-4702-444A-B516-DEFF04005545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Для правки текста заголовка щёлкните мышью</a:t>
            </a: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Рисунок 7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725760" y="2482920"/>
            <a:ext cx="10667520" cy="1900080"/>
          </a:xfrm>
          <a:prstGeom prst="ellipse">
            <a:avLst/>
          </a:prstGeom>
          <a:noFill/>
          <a:ln/>
          <a:effectLst>
            <a:glow rad="1358900">
              <a:srgbClr val="49d5f9">
                <a:alpha val="59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0" name="Рисунок 9" descr=""/>
          <p:cNvPicPr/>
          <p:nvPr/>
        </p:nvPicPr>
        <p:blipFill>
          <a:blip r:embed="rId2"/>
          <a:srcRect l="0" t="29101" r="0" b="33017"/>
          <a:stretch/>
        </p:blipFill>
        <p:spPr>
          <a:xfrm>
            <a:off x="-1080" y="2073960"/>
            <a:ext cx="12192840" cy="2370600"/>
          </a:xfrm>
          <a:prstGeom prst="rect">
            <a:avLst/>
          </a:prstGeom>
          <a:ln>
            <a:noFill/>
          </a:ln>
        </p:spPr>
      </p:pic>
      <p:sp>
        <p:nvSpPr>
          <p:cNvPr id="51" name="CustomShape 2"/>
          <p:cNvSpPr/>
          <p:nvPr/>
        </p:nvSpPr>
        <p:spPr>
          <a:xfrm>
            <a:off x="509400" y="2220480"/>
            <a:ext cx="11286000" cy="2283120"/>
          </a:xfrm>
          <a:prstGeom prst="rect">
            <a:avLst/>
          </a:prstGeom>
          <a:noFill/>
          <a:ln>
            <a:noFill/>
          </a:ln>
          <a:effectLst>
            <a:outerShdw algn="tl" blurRad="50800" dir="2700000" dist="3810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4800" spc="-1" strike="noStrike">
                <a:solidFill>
                  <a:srgbClr val="ffffff"/>
                </a:solidFill>
                <a:latin typeface="Frutiger LT Std 55 Roman"/>
              </a:rPr>
              <a:t>Дисциплина </a:t>
            </a:r>
            <a:endParaRPr b="0" lang="ru-RU" sz="4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4800" spc="-1" strike="noStrike">
                <a:solidFill>
                  <a:srgbClr val="ffffff"/>
                </a:solidFill>
                <a:latin typeface="Frutiger LT Std 55 Roman"/>
              </a:rPr>
              <a:t>«Защищенные операционные системы»</a:t>
            </a:r>
            <a:endParaRPr b="0" lang="ru-RU" sz="4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ustomShape 1"/>
          <p:cNvSpPr/>
          <p:nvPr/>
        </p:nvSpPr>
        <p:spPr>
          <a:xfrm>
            <a:off x="500760" y="81360"/>
            <a:ext cx="11197440" cy="639000"/>
          </a:xfrm>
          <a:prstGeom prst="rect">
            <a:avLst/>
          </a:prstGeom>
          <a:noFill/>
          <a:ln>
            <a:noFill/>
          </a:ln>
          <a:effectLst>
            <a:outerShdw algn="tl" blurRad="50800" dir="2700000" dist="3810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ffffff"/>
                </a:solidFill>
                <a:latin typeface="Frutiger LT Std 55 Roman"/>
              </a:rPr>
              <a:t>План лекций </a:t>
            </a:r>
            <a:endParaRPr b="0" lang="ru-RU" sz="3600" spc="-1" strike="noStrike">
              <a:latin typeface="Arial"/>
            </a:endParaRPr>
          </a:p>
        </p:txBody>
      </p:sp>
      <p:graphicFrame>
        <p:nvGraphicFramePr>
          <p:cNvPr id="53" name="Table 2"/>
          <p:cNvGraphicFramePr/>
          <p:nvPr/>
        </p:nvGraphicFramePr>
        <p:xfrm>
          <a:off x="500760" y="1136160"/>
          <a:ext cx="10955160" cy="5402160"/>
        </p:xfrm>
        <a:graphic>
          <a:graphicData uri="http://schemas.openxmlformats.org/drawingml/2006/table">
            <a:tbl>
              <a:tblPr/>
              <a:tblGrid>
                <a:gridCol w="857520"/>
                <a:gridCol w="6445800"/>
                <a:gridCol w="3651840"/>
              </a:tblGrid>
              <a:tr h="39672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2000" spc="-1" strike="noStrike">
                          <a:solidFill>
                            <a:srgbClr val="ffffff"/>
                          </a:solidFill>
                          <a:latin typeface="Calibri"/>
                        </a:rPr>
                        <a:t>№</a:t>
                      </a:r>
                      <a:endParaRPr b="0" lang="ru-RU" sz="20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2000" spc="-1" strike="noStrike">
                          <a:solidFill>
                            <a:srgbClr val="ffffff"/>
                          </a:solidFill>
                          <a:latin typeface="Calibri"/>
                        </a:rPr>
                        <a:t>Тема</a:t>
                      </a:r>
                      <a:endParaRPr b="0" lang="ru-RU" sz="20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2000" spc="-1" strike="noStrike">
                          <a:solidFill>
                            <a:srgbClr val="ffffff"/>
                          </a:solidFill>
                          <a:latin typeface="Calibri"/>
                        </a:rPr>
                        <a:t>Время</a:t>
                      </a:r>
                      <a:endParaRPr b="0" lang="ru-RU" sz="20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</a:tr>
              <a:tr h="45936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Внедрение и управление Windows Server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47772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Введение в работу Active Directory Domain Service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  <a:tr h="48276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Протоколы аутентификации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48276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Реализация локального хранилища. 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  <a:tr h="47016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Файловый сервер и права доступа.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45756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6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Внедрение групповой политики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  <a:tr h="45756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7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Защита серверов с помощью объектов групповой политики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46872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8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Центр сертификации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  <a:tr h="64044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9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Установка, настройка и устранение неисправностей Network Policy Server Role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60840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10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Мониторинг Windows Server 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ustomShape 1"/>
          <p:cNvSpPr/>
          <p:nvPr/>
        </p:nvSpPr>
        <p:spPr>
          <a:xfrm>
            <a:off x="500760" y="81360"/>
            <a:ext cx="11197440" cy="639000"/>
          </a:xfrm>
          <a:prstGeom prst="rect">
            <a:avLst/>
          </a:prstGeom>
          <a:noFill/>
          <a:ln>
            <a:noFill/>
          </a:ln>
          <a:effectLst>
            <a:outerShdw algn="tl" blurRad="50800" dir="2700000" dist="3810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ffffff"/>
                </a:solidFill>
                <a:latin typeface="Frutiger LT Std 55 Roman"/>
              </a:rPr>
              <a:t>План лабораторных работ</a:t>
            </a:r>
            <a:endParaRPr b="0" lang="ru-RU" sz="3600" spc="-1" strike="noStrike">
              <a:latin typeface="Arial"/>
            </a:endParaRPr>
          </a:p>
        </p:txBody>
      </p:sp>
      <p:graphicFrame>
        <p:nvGraphicFramePr>
          <p:cNvPr id="55" name="Table 2"/>
          <p:cNvGraphicFramePr/>
          <p:nvPr/>
        </p:nvGraphicFramePr>
        <p:xfrm>
          <a:off x="500760" y="1136160"/>
          <a:ext cx="10955160" cy="3701160"/>
        </p:xfrm>
        <a:graphic>
          <a:graphicData uri="http://schemas.openxmlformats.org/drawingml/2006/table">
            <a:tbl>
              <a:tblPr/>
              <a:tblGrid>
                <a:gridCol w="857520"/>
                <a:gridCol w="6445800"/>
                <a:gridCol w="3651840"/>
              </a:tblGrid>
              <a:tr h="36612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solidFill>
                            <a:srgbClr val="ffffff"/>
                          </a:solidFill>
                          <a:latin typeface="Times New Roman"/>
                        </a:rPr>
                        <a:t>№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solidFill>
                            <a:srgbClr val="ffffff"/>
                          </a:solidFill>
                          <a:latin typeface="Times New Roman"/>
                        </a:rPr>
                        <a:t>Тема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solidFill>
                            <a:srgbClr val="ffffff"/>
                          </a:solidFill>
                          <a:latin typeface="Times New Roman"/>
                        </a:rPr>
                        <a:t>Время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</a:tr>
              <a:tr h="64044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Изучение протоколов сетевой аутентификации в сетях ОС Windows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45504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Изучение Прав доступа NTFS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  <a:tr h="46008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Создание и управление объектами групповых политик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46008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Установка и управление корневым центром сертификации 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  <a:tr h="44820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Настройка  маршрутизации и сетевых политик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43596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6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Настройка межсетевого экрана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  <a:tr h="43524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7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Мониторинг и журналирование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 </a:t>
                      </a: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 ч.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ustomShape 1"/>
          <p:cNvSpPr/>
          <p:nvPr/>
        </p:nvSpPr>
        <p:spPr>
          <a:xfrm>
            <a:off x="500760" y="81360"/>
            <a:ext cx="11197440" cy="639000"/>
          </a:xfrm>
          <a:prstGeom prst="rect">
            <a:avLst/>
          </a:prstGeom>
          <a:noFill/>
          <a:ln>
            <a:noFill/>
          </a:ln>
          <a:effectLst>
            <a:outerShdw algn="tl" blurRad="50800" dir="2700000" dist="3810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ffffff"/>
                </a:solidFill>
                <a:latin typeface="Frutiger LT Std 55 Roman"/>
              </a:rPr>
              <a:t>Получение баллов</a:t>
            </a:r>
            <a:endParaRPr b="0" lang="ru-RU" sz="3600" spc="-1" strike="noStrike">
              <a:latin typeface="Arial"/>
            </a:endParaRPr>
          </a:p>
        </p:txBody>
      </p:sp>
      <p:graphicFrame>
        <p:nvGraphicFramePr>
          <p:cNvPr id="57" name="Table 2"/>
          <p:cNvGraphicFramePr/>
          <p:nvPr/>
        </p:nvGraphicFramePr>
        <p:xfrm>
          <a:off x="500760" y="1136160"/>
          <a:ext cx="10955160" cy="2273040"/>
        </p:xfrm>
        <a:graphic>
          <a:graphicData uri="http://schemas.openxmlformats.org/drawingml/2006/table">
            <a:tbl>
              <a:tblPr/>
              <a:tblGrid>
                <a:gridCol w="857520"/>
                <a:gridCol w="6445800"/>
                <a:gridCol w="3651840"/>
              </a:tblGrid>
              <a:tr h="36612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solidFill>
                            <a:srgbClr val="ffffff"/>
                          </a:solidFill>
                          <a:latin typeface="Times New Roman"/>
                        </a:rPr>
                        <a:t>№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solidFill>
                            <a:srgbClr val="ffffff"/>
                          </a:solidFill>
                          <a:latin typeface="Times New Roman"/>
                        </a:rPr>
                        <a:t>Отчетность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solidFill>
                            <a:srgbClr val="ffffff"/>
                          </a:solidFill>
                          <a:latin typeface="Times New Roman"/>
                        </a:rPr>
                        <a:t>Баллы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</a:tr>
              <a:tr h="46080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Посещение лекции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47880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Защита лабораторной работы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  <a:tr h="48420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Индивидуальное задание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до 5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  <a:tr h="48312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Вопрос на зачете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до 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CustomShape 1"/>
          <p:cNvSpPr/>
          <p:nvPr/>
        </p:nvSpPr>
        <p:spPr>
          <a:xfrm>
            <a:off x="500760" y="81360"/>
            <a:ext cx="11197440" cy="639000"/>
          </a:xfrm>
          <a:prstGeom prst="rect">
            <a:avLst/>
          </a:prstGeom>
          <a:noFill/>
          <a:ln>
            <a:noFill/>
          </a:ln>
          <a:effectLst>
            <a:outerShdw algn="tl" blurRad="50800" dir="2700000" dist="38100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ffffff"/>
                </a:solidFill>
                <a:latin typeface="Frutiger LT Std 55 Roman"/>
              </a:rPr>
              <a:t>Зачет</a:t>
            </a:r>
            <a:endParaRPr b="0" lang="ru-RU" sz="3600" spc="-1" strike="noStrike">
              <a:latin typeface="Arial"/>
            </a:endParaRPr>
          </a:p>
        </p:txBody>
      </p:sp>
      <p:graphicFrame>
        <p:nvGraphicFramePr>
          <p:cNvPr id="59" name="Table 2"/>
          <p:cNvGraphicFramePr/>
          <p:nvPr/>
        </p:nvGraphicFramePr>
        <p:xfrm>
          <a:off x="500760" y="1136160"/>
          <a:ext cx="10955160" cy="785520"/>
        </p:xfrm>
        <a:graphic>
          <a:graphicData uri="http://schemas.openxmlformats.org/drawingml/2006/table">
            <a:tbl>
              <a:tblPr/>
              <a:tblGrid>
                <a:gridCol w="857520"/>
                <a:gridCol w="6445800"/>
                <a:gridCol w="3651840"/>
              </a:tblGrid>
              <a:tr h="36612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solidFill>
                            <a:srgbClr val="ffffff"/>
                          </a:solidFill>
                          <a:latin typeface="Times New Roman"/>
                        </a:rPr>
                        <a:t>№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solidFill>
                            <a:srgbClr val="ffffff"/>
                          </a:solidFill>
                          <a:latin typeface="Times New Roman"/>
                        </a:rPr>
                        <a:t>Зачет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solidFill>
                            <a:srgbClr val="ffffff"/>
                          </a:solidFill>
                          <a:latin typeface="Times New Roman"/>
                        </a:rPr>
                        <a:t>Баллы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</a:tr>
              <a:tr h="419400">
                <a:tc>
                  <a:txBody>
                    <a:bodyPr anchor="ctr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Получение зачета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30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14143</TotalTime>
  <Application>LibreOffice/5.4.5.1$Windows_x86 LibreOffice_project/79c9829dd5d8054ec39a82dc51cd9eff340dbee8</Application>
  <Words>243</Words>
  <Paragraphs>92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2015-10-14T14:29:58Z</dcterms:created>
  <dc:creator>DK</dc:creator>
  <dc:description/>
  <dc:language>ru-RU</dc:language>
  <cp:lastModifiedBy/>
  <dcterms:modified xsi:type="dcterms:W3CDTF">2020-02-10T14:31:20Z</dcterms:modified>
  <cp:revision>414</cp:revision>
  <dc:subject/>
  <dc:title>CloudCenter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4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